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  <p:sldMasterId id="2147483687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1" r:id="rId10"/>
    <p:sldId id="282" r:id="rId11"/>
    <p:sldId id="265" r:id="rId12"/>
    <p:sldId id="264" r:id="rId13"/>
    <p:sldId id="267" r:id="rId14"/>
    <p:sldId id="268" r:id="rId15"/>
    <p:sldId id="269" r:id="rId16"/>
    <p:sldId id="266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86" r:id="rId25"/>
    <p:sldId id="279" r:id="rId26"/>
    <p:sldId id="287" r:id="rId27"/>
    <p:sldId id="285" r:id="rId28"/>
    <p:sldId id="289" r:id="rId29"/>
    <p:sldId id="288" r:id="rId30"/>
    <p:sldId id="280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mfortaa" panose="020B0604020202020204" charset="0"/>
      <p:regular r:id="rId37"/>
      <p:bold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  <p:embeddedFont>
      <p:font typeface="Helvetica Neue" panose="020B0604020202020204" charset="0"/>
      <p:regular r:id="rId43"/>
      <p:bold r:id="rId44"/>
      <p:italic r:id="rId45"/>
      <p:boldItalic r:id="rId46"/>
    </p:embeddedFont>
    <p:embeddedFont>
      <p:font typeface="Titillium Web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954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9d42a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9d42a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109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59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066123a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066123a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0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Lasciamo solo una tra 17 e 18??</a:t>
            </a: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41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e653be3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4fe653be3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3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122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267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5072252b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356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2265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97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846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72252b8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5072252b8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46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395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35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465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22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36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76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842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511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45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6123a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6123a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 di parlare di data science… cosa sono i dati??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 strutturati vs dati non strutturati---&gt; Big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221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20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2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3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3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3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67" name="Google Shape;167;p34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 only half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 i="0" u="none" strike="noStrike" cap="none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1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33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gi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3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k-roz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queiroz.shinyapps.io/rshinylad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/>
          <p:nvPr/>
        </p:nvSpPr>
        <p:spPr>
          <a:xfrm>
            <a:off x="5916450" y="339000"/>
            <a:ext cx="2979300" cy="10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225" y="0"/>
            <a:ext cx="9217226" cy="5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>
            <a:spLocks noGrp="1"/>
          </p:cNvSpPr>
          <p:nvPr>
            <p:ph type="ctrTitle"/>
          </p:nvPr>
        </p:nvSpPr>
        <p:spPr>
          <a:xfrm>
            <a:off x="632400" y="1927475"/>
            <a:ext cx="8257500" cy="17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SCIENCE: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Cambia la tua vita con i dati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193600" y="284550"/>
            <a:ext cx="2791500" cy="1159800"/>
          </a:xfrm>
          <a:prstGeom prst="rect">
            <a:avLst/>
          </a:prstGeom>
          <a:solidFill>
            <a:srgbClr val="FFFFFF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4">
            <a:alphaModFix/>
          </a:blip>
          <a:srcRect r="48264"/>
          <a:stretch/>
        </p:blipFill>
        <p:spPr>
          <a:xfrm>
            <a:off x="5836493" y="282699"/>
            <a:ext cx="319928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/>
          <p:nvPr/>
        </p:nvSpPr>
        <p:spPr>
          <a:xfrm>
            <a:off x="866550" y="4163675"/>
            <a:ext cx="267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Marzo 2019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Bari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744825"/>
            <a:ext cx="9144000" cy="43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692025" y="193900"/>
            <a:ext cx="481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Ambiti di applicazione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883" y="929611"/>
            <a:ext cx="7486239" cy="402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1236275" y="744625"/>
            <a:ext cx="62994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sexy job in the next 10 years will be statisticians.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People think I’m joking, but who would’ve guessed that computer engineers would’ve been the sexy job of the 1990s?</a:t>
            </a:r>
            <a:endParaRPr dirty="0"/>
          </a:p>
        </p:txBody>
      </p:sp>
      <p:sp>
        <p:nvSpPr>
          <p:cNvPr id="322" name="Google Shape;322;p53"/>
          <p:cNvSpPr txBox="1"/>
          <p:nvPr/>
        </p:nvSpPr>
        <p:spPr>
          <a:xfrm>
            <a:off x="5180675" y="3681000"/>
            <a:ext cx="3606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Hal Varian, chief economist at Google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l="63874" t="22693" r="1924" b="43541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Il</a:t>
            </a:r>
            <a:r>
              <a:rPr lang="en"/>
              <a:t> Data Scientist</a:t>
            </a:r>
            <a:br>
              <a:rPr lang="en"/>
            </a:br>
            <a:r>
              <a:rPr lang="en" b="0"/>
              <a:t>Moderno</a:t>
            </a:r>
            <a:endParaRPr b="0"/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 l="35704" t="27212" r="35523" b="10088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l="64052" t="60957" r="3193" b="10088"/>
          <a:stretch/>
        </p:blipFill>
        <p:spPr>
          <a:xfrm>
            <a:off x="7254087" y="2316519"/>
            <a:ext cx="1832620" cy="229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l="1086" t="61170" r="63843" b="13506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 rotWithShape="1">
          <a:blip r:embed="rId3">
            <a:alphaModFix/>
          </a:blip>
          <a:srcRect l="3011" t="22780" r="65140" b="46780"/>
          <a:stretch/>
        </p:blipFill>
        <p:spPr>
          <a:xfrm>
            <a:off x="50634" y="1648286"/>
            <a:ext cx="1831273" cy="247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6688200" y="2143050"/>
            <a:ext cx="245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Data Science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761E86"/>
                </a:solidFill>
              </a:rPr>
              <a:t>workflow</a:t>
            </a:r>
            <a:endParaRPr>
              <a:solidFill>
                <a:srgbClr val="761E86"/>
              </a:solidFill>
            </a:endParaRPr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6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3253000"/>
            <a:ext cx="569500" cy="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589" y="2791725"/>
            <a:ext cx="491385" cy="5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2300" y="2792838"/>
            <a:ext cx="491375" cy="5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3259877" y="2792900"/>
            <a:ext cx="535500" cy="23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3259875" y="3038350"/>
            <a:ext cx="569400" cy="23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"/>
              <a:t>Un mondo di strumenti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263" y="2249792"/>
            <a:ext cx="1837227" cy="9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37" y="3187246"/>
            <a:ext cx="1519838" cy="154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66" y="2660106"/>
            <a:ext cx="3108750" cy="16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332" y="1701154"/>
            <a:ext cx="976448" cy="10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4802" y="1231019"/>
            <a:ext cx="1392725" cy="92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4213" y="3915470"/>
            <a:ext cx="2432646" cy="15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44302" y="2334267"/>
            <a:ext cx="1689412" cy="7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74971" y="1528625"/>
            <a:ext cx="1716618" cy="70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68056" y="89003"/>
            <a:ext cx="1726654" cy="96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58356" y="1331498"/>
            <a:ext cx="2808984" cy="7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0729" y="3745715"/>
            <a:ext cx="2809342" cy="110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46501" y="329955"/>
            <a:ext cx="1750618" cy="5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44727" y="2660093"/>
            <a:ext cx="1750617" cy="65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16">
            <a:alphaModFix/>
          </a:blip>
          <a:srcRect t="36586" b="38030"/>
          <a:stretch/>
        </p:blipFill>
        <p:spPr>
          <a:xfrm>
            <a:off x="1321725" y="3745725"/>
            <a:ext cx="2866307" cy="72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850"/>
            <a:ext cx="9208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>
            <a:spLocks noGrp="1"/>
          </p:cNvSpPr>
          <p:nvPr>
            <p:ph type="ctrTitle"/>
          </p:nvPr>
        </p:nvSpPr>
        <p:spPr>
          <a:xfrm>
            <a:off x="805600" y="1949000"/>
            <a:ext cx="7919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R for 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3110"/>
          <a:stretch/>
        </p:blipFill>
        <p:spPr>
          <a:xfrm>
            <a:off x="0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Coding in R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t="7313"/>
          <a:stretch/>
        </p:blipFill>
        <p:spPr>
          <a:xfrm>
            <a:off x="0" y="694075"/>
            <a:ext cx="9144000" cy="4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>
            <a:spLocks noGrp="1"/>
          </p:cNvSpPr>
          <p:nvPr>
            <p:ph type="title"/>
          </p:nvPr>
        </p:nvSpPr>
        <p:spPr>
          <a:xfrm>
            <a:off x="604988" y="125025"/>
            <a:ext cx="6667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88398A"/>
                </a:solidFill>
              </a:rPr>
              <a:t>What RStudio IDE offers</a:t>
            </a:r>
            <a:r>
              <a:rPr lang="en"/>
              <a:t/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13" y="981150"/>
            <a:ext cx="7267574" cy="387527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3" name="Google Shape;433;p62"/>
          <p:cNvSpPr/>
          <p:nvPr/>
        </p:nvSpPr>
        <p:spPr>
          <a:xfrm>
            <a:off x="979963" y="3132620"/>
            <a:ext cx="4136400" cy="16929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4" name="Google Shape;434;p62"/>
          <p:cNvSpPr/>
          <p:nvPr/>
        </p:nvSpPr>
        <p:spPr>
          <a:xfrm>
            <a:off x="979939" y="1358862"/>
            <a:ext cx="4136400" cy="17460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2"/>
          <p:cNvSpPr/>
          <p:nvPr/>
        </p:nvSpPr>
        <p:spPr>
          <a:xfrm>
            <a:off x="5116514" y="1358862"/>
            <a:ext cx="3042900" cy="12498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5116514" y="2641273"/>
            <a:ext cx="3042900" cy="21843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2033127" y="1884680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Script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3370348" y="3631855"/>
            <a:ext cx="1705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Console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659470" y="1834922"/>
            <a:ext cx="217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Environment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5779321" y="3386181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Output/Help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10025" y="320900"/>
            <a:ext cx="3226800" cy="738643"/>
          </a:xfrm>
        </p:spPr>
        <p:txBody>
          <a:bodyPr/>
          <a:lstStyle/>
          <a:p>
            <a:r>
              <a:rPr lang="it-IT" dirty="0" smtClean="0"/>
              <a:t>Cosa faremo?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16501" t="266" r="15972" b="-266"/>
          <a:stretch/>
        </p:blipFill>
        <p:spPr>
          <a:xfrm>
            <a:off x="58057" y="-70427"/>
            <a:ext cx="4731658" cy="52451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174707" y="2014154"/>
            <a:ext cx="14612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 err="1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WordCloud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7" name="Google Shape;363;p57"/>
          <p:cNvCxnSpPr/>
          <p:nvPr/>
        </p:nvCxnSpPr>
        <p:spPr>
          <a:xfrm flipH="1">
            <a:off x="6965907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364;p57"/>
          <p:cNvSpPr/>
          <p:nvPr/>
        </p:nvSpPr>
        <p:spPr>
          <a:xfrm>
            <a:off x="6856257" y="208917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66;p57"/>
          <p:cNvSpPr/>
          <p:nvPr/>
        </p:nvSpPr>
        <p:spPr>
          <a:xfrm>
            <a:off x="6866757" y="356877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5341256" y="3355263"/>
            <a:ext cx="14166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Network dei termini </a:t>
            </a:r>
          </a:p>
        </p:txBody>
      </p:sp>
    </p:spTree>
    <p:extLst>
      <p:ext uri="{BB962C8B-B14F-4D97-AF65-F5344CB8AC3E}">
        <p14:creationId xmlns:p14="http://schemas.microsoft.com/office/powerpoint/2010/main" val="211015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114802" y="98617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/>
              <a:t>WordCloud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4839" t="1003" r="10965" b="-1003"/>
          <a:stretch/>
        </p:blipFill>
        <p:spPr>
          <a:xfrm>
            <a:off x="51955" y="0"/>
            <a:ext cx="3896590" cy="51816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515867" y="1444072"/>
            <a:ext cx="2067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letteralmente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“nuvola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di parole”</a:t>
            </a: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948545" y="2248759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r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appresentazione grafica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parole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 più frequenti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in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un testo</a:t>
            </a:r>
          </a:p>
        </p:txBody>
      </p:sp>
      <p:sp>
        <p:nvSpPr>
          <p:cNvPr id="9" name="Rettangolo 8"/>
          <p:cNvSpPr/>
          <p:nvPr/>
        </p:nvSpPr>
        <p:spPr>
          <a:xfrm>
            <a:off x="6633982" y="3470143"/>
            <a:ext cx="2510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e 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 parole sono direttamente proporzionali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243465" y="214058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Network di termini</a:t>
            </a:r>
            <a:endParaRPr dirty="0"/>
          </a:p>
        </p:txBody>
      </p:sp>
      <p:sp>
        <p:nvSpPr>
          <p:cNvPr id="4" name="Rettangolo 3"/>
          <p:cNvSpPr/>
          <p:nvPr/>
        </p:nvSpPr>
        <p:spPr>
          <a:xfrm>
            <a:off x="6546579" y="1304548"/>
            <a:ext cx="2323333" cy="64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rappresentazione grafica delle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relazioni tra i termini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542983" y="3470142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ermette di evidenziare relazioni tra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gruppi di parole</a:t>
            </a:r>
          </a:p>
        </p:txBody>
      </p:sp>
      <p:sp>
        <p:nvSpPr>
          <p:cNvPr id="9" name="Rettangolo 8"/>
          <p:cNvSpPr/>
          <p:nvPr/>
        </p:nvSpPr>
        <p:spPr>
          <a:xfrm>
            <a:off x="4005947" y="2110259"/>
            <a:ext cx="2201972" cy="1474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del </a:t>
            </a: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link 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delle relazioni sono direttamente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proporzionali </a:t>
            </a:r>
          </a:p>
        </p:txBody>
      </p:sp>
      <p:pic>
        <p:nvPicPr>
          <p:cNvPr id="2050" name="Picture 2" descr="Risultati immagini per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r="19012" b="2673"/>
          <a:stretch/>
        </p:blipFill>
        <p:spPr bwMode="auto">
          <a:xfrm rot="16200000">
            <a:off x="-552556" y="579552"/>
            <a:ext cx="5152574" cy="39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7615" y="235463"/>
            <a:ext cx="7291657" cy="857400"/>
          </a:xfrm>
        </p:spPr>
        <p:txBody>
          <a:bodyPr/>
          <a:lstStyle/>
          <a:p>
            <a:r>
              <a:rPr lang="it-IT" dirty="0" smtClean="0"/>
              <a:t>Preparazione del testo</a:t>
            </a:r>
            <a:endParaRPr lang="it-IT" dirty="0"/>
          </a:p>
        </p:txBody>
      </p:sp>
      <p:cxnSp>
        <p:nvCxnSpPr>
          <p:cNvPr id="4" name="Google Shape;363;p57"/>
          <p:cNvCxnSpPr/>
          <p:nvPr/>
        </p:nvCxnSpPr>
        <p:spPr>
          <a:xfrm flipV="1">
            <a:off x="0" y="2677404"/>
            <a:ext cx="9069572" cy="31897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64;p57"/>
          <p:cNvSpPr/>
          <p:nvPr/>
        </p:nvSpPr>
        <p:spPr>
          <a:xfrm>
            <a:off x="837423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5;p57"/>
          <p:cNvSpPr/>
          <p:nvPr/>
        </p:nvSpPr>
        <p:spPr>
          <a:xfrm>
            <a:off x="2730138" y="2583702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66;p57"/>
          <p:cNvSpPr/>
          <p:nvPr/>
        </p:nvSpPr>
        <p:spPr>
          <a:xfrm>
            <a:off x="4258328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49;p63"/>
          <p:cNvSpPr txBox="1"/>
          <p:nvPr/>
        </p:nvSpPr>
        <p:spPr>
          <a:xfrm rot="19036731">
            <a:off x="887607" y="1988983"/>
            <a:ext cx="943545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TESTO</a:t>
            </a:r>
            <a:endParaRPr sz="16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2"/>
          <a:srcRect b="43689"/>
          <a:stretch/>
        </p:blipFill>
        <p:spPr>
          <a:xfrm>
            <a:off x="221141" y="2912654"/>
            <a:ext cx="2173619" cy="1797570"/>
          </a:xfrm>
          <a:prstGeom prst="rect">
            <a:avLst/>
          </a:prstGeom>
        </p:spPr>
      </p:pic>
      <p:sp>
        <p:nvSpPr>
          <p:cNvPr id="14" name="Google Shape;449;p63"/>
          <p:cNvSpPr txBox="1"/>
          <p:nvPr/>
        </p:nvSpPr>
        <p:spPr>
          <a:xfrm rot="19036731">
            <a:off x="2616023" y="1723430"/>
            <a:ext cx="202135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88398A"/>
              </a:buClr>
              <a:buSzPts val="1800"/>
              <a:buFont typeface="Titillium Web"/>
              <a:buNone/>
              <a:defRPr sz="1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</a:defRPr>
            </a:lvl1pPr>
          </a:lstStyle>
          <a:p>
            <a:r>
              <a:rPr lang="en" dirty="0">
                <a:sym typeface="Titillium Web"/>
              </a:rPr>
              <a:t> TOKENIZZAZIONE</a:t>
            </a:r>
            <a:endParaRPr dirty="0">
              <a:sym typeface="Titillium Web"/>
            </a:endParaRPr>
          </a:p>
        </p:txBody>
      </p:sp>
      <p:sp>
        <p:nvSpPr>
          <p:cNvPr id="15" name="Google Shape;449;p63"/>
          <p:cNvSpPr txBox="1"/>
          <p:nvPr/>
        </p:nvSpPr>
        <p:spPr>
          <a:xfrm rot="19036731">
            <a:off x="4022361" y="1211816"/>
            <a:ext cx="2557330" cy="103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RIMOZIONE PUNTEGGIATURA &amp; STOP WORDS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365;p57"/>
          <p:cNvSpPr/>
          <p:nvPr/>
        </p:nvSpPr>
        <p:spPr>
          <a:xfrm>
            <a:off x="5818551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49;p63"/>
          <p:cNvSpPr txBox="1"/>
          <p:nvPr/>
        </p:nvSpPr>
        <p:spPr>
          <a:xfrm rot="19036731">
            <a:off x="5726354" y="1670575"/>
            <a:ext cx="2044207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LEMMATIZZAZIONE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" name="Google Shape;365;p57"/>
          <p:cNvSpPr/>
          <p:nvPr/>
        </p:nvSpPr>
        <p:spPr>
          <a:xfrm>
            <a:off x="7580362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49;p63"/>
          <p:cNvSpPr txBox="1"/>
          <p:nvPr/>
        </p:nvSpPr>
        <p:spPr>
          <a:xfrm rot="19036731">
            <a:off x="7553162" y="1940516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Parentesi graffa chiusa 19"/>
          <p:cNvSpPr/>
          <p:nvPr/>
        </p:nvSpPr>
        <p:spPr>
          <a:xfrm rot="5400000">
            <a:off x="4077880" y="1483931"/>
            <a:ext cx="936732" cy="3794177"/>
          </a:xfrm>
          <a:prstGeom prst="rightBrace">
            <a:avLst>
              <a:gd name="adj1" fmla="val 50268"/>
              <a:gd name="adj2" fmla="val 50000"/>
            </a:avLst>
          </a:prstGeom>
          <a:ln w="28575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449;p63"/>
          <p:cNvSpPr txBox="1"/>
          <p:nvPr/>
        </p:nvSpPr>
        <p:spPr>
          <a:xfrm>
            <a:off x="3665498" y="3959034"/>
            <a:ext cx="176149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re-processing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59" y="2912653"/>
            <a:ext cx="2291844" cy="18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WordCloud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>
            <a:off x="1668963" y="1279900"/>
            <a:ext cx="30135" cy="3863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t="3434"/>
          <a:stretch/>
        </p:blipFill>
        <p:spPr>
          <a:xfrm>
            <a:off x="3253700" y="50136"/>
            <a:ext cx="5133148" cy="50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r="9755"/>
          <a:stretch/>
        </p:blipFill>
        <p:spPr>
          <a:xfrm>
            <a:off x="2966066" y="581891"/>
            <a:ext cx="5575261" cy="456160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Network dei </a:t>
            </a:r>
            <a:r>
              <a:rPr lang="it-IT" dirty="0" err="1" smtClean="0"/>
              <a:t>temini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>
            <a:off x="1668963" y="1279900"/>
            <a:ext cx="4194" cy="3863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CREAZIONE BIGRAMMI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" name="Google Shape;365;p57"/>
          <p:cNvSpPr/>
          <p:nvPr/>
        </p:nvSpPr>
        <p:spPr>
          <a:xfrm>
            <a:off x="1561768" y="389847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49;p63"/>
          <p:cNvSpPr txBox="1"/>
          <p:nvPr/>
        </p:nvSpPr>
        <p:spPr>
          <a:xfrm>
            <a:off x="1887471" y="3710637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73" y="2321587"/>
            <a:ext cx="518252" cy="8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/>
          <p:cNvSpPr txBox="1">
            <a:spLocks noGrp="1"/>
          </p:cNvSpPr>
          <p:nvPr>
            <p:ph type="title"/>
          </p:nvPr>
        </p:nvSpPr>
        <p:spPr>
          <a:xfrm>
            <a:off x="7109394" y="2571750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 dirty="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/>
          <p:cNvSpPr/>
          <p:nvPr/>
        </p:nvSpPr>
        <p:spPr>
          <a:xfrm>
            <a:off x="7102348" y="1932373"/>
            <a:ext cx="576579" cy="502919"/>
          </a:xfrm>
          <a:custGeom>
            <a:avLst/>
            <a:gdLst/>
            <a:ahLst/>
            <a:cxnLst/>
            <a:rect l="l" t="t" r="r" b="b"/>
            <a:pathLst>
              <a:path w="576579" h="502919" extrusionOk="0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w="121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7596426" y="4006713"/>
            <a:ext cx="11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/>
              <a:t>Good Luck!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88398A"/>
                </a:solidFill>
              </a:rPr>
              <a:t>Perché siamo qui</a:t>
            </a:r>
            <a:endParaRPr b="1" dirty="0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Women leadership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it-IT" dirty="0"/>
              <a:t>C</a:t>
            </a:r>
            <a:r>
              <a:rPr lang="it-IT" dirty="0" smtClean="0"/>
              <a:t>ommunity globale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Passione 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Punto di riferimento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Nuove idee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FFFFF"/>
                </a:solidFill>
              </a:rPr>
              <a:t>I nostri obiettivi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Meetup mensili</a:t>
            </a:r>
            <a:endParaRPr dirty="0"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Facilitare l’apprendimento </a:t>
            </a:r>
            <a:r>
              <a:rPr lang="en" dirty="0" smtClean="0">
                <a:solidFill>
                  <a:srgbClr val="D3D3D3"/>
                </a:solidFill>
              </a:rPr>
              <a:t>del linguaggio R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 smtClean="0">
                <a:solidFill>
                  <a:srgbClr val="D3D3D3"/>
                </a:solidFill>
              </a:rPr>
              <a:t>Incoraggiare le </a:t>
            </a:r>
            <a:r>
              <a:rPr lang="en" dirty="0">
                <a:solidFill>
                  <a:srgbClr val="D3D3D3"/>
                </a:solidFill>
              </a:rPr>
              <a:t>donne </a:t>
            </a:r>
            <a:r>
              <a:rPr lang="en" dirty="0" smtClean="0">
                <a:solidFill>
                  <a:srgbClr val="D3D3D3"/>
                </a:solidFill>
              </a:rPr>
              <a:t>a programmare e al mondo scientifico</a:t>
            </a:r>
            <a:endParaRPr dirty="0"/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484211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8116500" y="84069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324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 dirty="0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 dirty="0">
              <a:solidFill>
                <a:schemeClr val="tx1"/>
              </a:solidFill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en" sz="1600" b="0" i="0" u="none" strike="noStrike" cap="none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PoliBA &amp; UniBA</a:t>
            </a:r>
            <a:endParaRPr sz="1600" b="1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9" y="1679853"/>
            <a:ext cx="807433" cy="808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 dirty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 dirty="0"/>
              <a:t>i passati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</a:t>
            </a: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Kickoff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sym typeface="Arial"/>
              </a:rPr>
              <a:t>5 Marzo ’19</a:t>
            </a:r>
            <a:endParaRPr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i dati con Tidyverse’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8381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3097" y="3243983"/>
            <a:ext cx="1261101" cy="1784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32;p69"/>
          <p:cNvSpPr/>
          <p:nvPr/>
        </p:nvSpPr>
        <p:spPr>
          <a:xfrm>
            <a:off x="5671020" y="1447537"/>
            <a:ext cx="408431" cy="4079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33;p69"/>
          <p:cNvSpPr/>
          <p:nvPr/>
        </p:nvSpPr>
        <p:spPr>
          <a:xfrm>
            <a:off x="6245870" y="1456401"/>
            <a:ext cx="338328" cy="33791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34;p69"/>
          <p:cNvSpPr/>
          <p:nvPr/>
        </p:nvSpPr>
        <p:spPr>
          <a:xfrm>
            <a:off x="5138447" y="1491129"/>
            <a:ext cx="329184" cy="32877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360499" y="996391"/>
            <a:ext cx="1008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/>
              <a:t>Follow us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 r="3110"/>
          <a:stretch/>
        </p:blipFill>
        <p:spPr>
          <a:xfrm>
            <a:off x="2867150" y="0"/>
            <a:ext cx="5498301" cy="5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>
            <a:spLocks noGrp="1"/>
          </p:cNvSpPr>
          <p:nvPr>
            <p:ph type="title"/>
          </p:nvPr>
        </p:nvSpPr>
        <p:spPr>
          <a:xfrm>
            <a:off x="159350" y="4046705"/>
            <a:ext cx="4301400" cy="8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 dirty="0" smtClean="0">
                <a:solidFill>
                  <a:schemeClr val="tx1"/>
                </a:solidFill>
              </a:rPr>
              <a:t>Data </a:t>
            </a:r>
            <a:r>
              <a:rPr lang="en" sz="4800" dirty="0">
                <a:solidFill>
                  <a:schemeClr val="tx1"/>
                </a:solidFill>
              </a:rPr>
              <a:t>Science 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467175" y="85225"/>
            <a:ext cx="50559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Millions of data</a:t>
            </a:r>
            <a:endParaRPr dirty="0"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6775">
            <a:off x="5490148" y="556357"/>
            <a:ext cx="3328125" cy="2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9;p49"/>
          <p:cNvPicPr preferRelativeResize="0"/>
          <p:nvPr/>
        </p:nvPicPr>
        <p:blipFill rotWithShape="1">
          <a:blip r:embed="rId4">
            <a:alphaModFix/>
          </a:blip>
          <a:srcRect t="14777" b="9205"/>
          <a:stretch/>
        </p:blipFill>
        <p:spPr>
          <a:xfrm rot="721478">
            <a:off x="626892" y="1843635"/>
            <a:ext cx="2373750" cy="2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392263">
            <a:off x="6433206" y="2667800"/>
            <a:ext cx="2066575" cy="21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1;p49"/>
          <p:cNvPicPr preferRelativeResize="0"/>
          <p:nvPr/>
        </p:nvPicPr>
        <p:blipFill rotWithShape="1">
          <a:blip r:embed="rId6">
            <a:alphaModFix/>
          </a:blip>
          <a:srcRect r="2008"/>
          <a:stretch/>
        </p:blipFill>
        <p:spPr>
          <a:xfrm rot="20975215">
            <a:off x="220405" y="925684"/>
            <a:ext cx="3768618" cy="160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87;p49"/>
          <p:cNvPicPr preferRelativeResize="0"/>
          <p:nvPr/>
        </p:nvPicPr>
        <p:blipFill rotWithShape="1">
          <a:blip r:embed="rId7">
            <a:alphaModFix/>
          </a:blip>
          <a:srcRect r="10120"/>
          <a:stretch/>
        </p:blipFill>
        <p:spPr>
          <a:xfrm>
            <a:off x="2674794" y="2081717"/>
            <a:ext cx="3830276" cy="272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2;p49"/>
          <p:cNvPicPr preferRelativeResize="0"/>
          <p:nvPr/>
        </p:nvPicPr>
        <p:blipFill rotWithShape="1">
          <a:blip r:embed="rId8">
            <a:alphaModFix/>
          </a:blip>
          <a:srcRect t="46675"/>
          <a:stretch/>
        </p:blipFill>
        <p:spPr>
          <a:xfrm>
            <a:off x="2912301" y="771502"/>
            <a:ext cx="3457150" cy="1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445</Words>
  <Application>Microsoft Office PowerPoint</Application>
  <PresentationFormat>Presentazione su schermo (16:9)</PresentationFormat>
  <Paragraphs>123</Paragraphs>
  <Slides>27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27</vt:i4>
      </vt:variant>
    </vt:vector>
  </HeadingPairs>
  <TitlesOfParts>
    <vt:vector size="38" baseType="lpstr">
      <vt:lpstr>Calibri</vt:lpstr>
      <vt:lpstr>Courier</vt:lpstr>
      <vt:lpstr>Comfortaa</vt:lpstr>
      <vt:lpstr>Verdana</vt:lpstr>
      <vt:lpstr>Helvetica Neue</vt:lpstr>
      <vt:lpstr>Arial</vt:lpstr>
      <vt:lpstr>Titillium Web</vt:lpstr>
      <vt:lpstr>R-Ladies Template</vt:lpstr>
      <vt:lpstr>Office Theme</vt:lpstr>
      <vt:lpstr>R-Ladies Template</vt:lpstr>
      <vt:lpstr>R-Ladies Template</vt:lpstr>
      <vt:lpstr>DATA SCIENCE: Cambia la tua vita con i dati</vt:lpstr>
      <vt:lpstr>Chi sono le RLadies?</vt:lpstr>
      <vt:lpstr>La nostra mission è semplice </vt:lpstr>
      <vt:lpstr>Dove siamo oggi?</vt:lpstr>
      <vt:lpstr>R-LADIES  BARI</vt:lpstr>
      <vt:lpstr>Founders of R-Ladies Bari</vt:lpstr>
      <vt:lpstr>Eventi passati</vt:lpstr>
      <vt:lpstr>Data Science </vt:lpstr>
      <vt:lpstr>Millions of data</vt:lpstr>
      <vt:lpstr>Ambiti di applicazione</vt:lpstr>
      <vt:lpstr>Presentazione standard di PowerPoint</vt:lpstr>
      <vt:lpstr>Il Data Scientist Moderno</vt:lpstr>
      <vt:lpstr>Data Science  workflow</vt:lpstr>
      <vt:lpstr>Un mondo di strumenti</vt:lpstr>
      <vt:lpstr>R for Data Science</vt:lpstr>
      <vt:lpstr>Cos’è R</vt:lpstr>
      <vt:lpstr>Presentazione standard di PowerPoint</vt:lpstr>
      <vt:lpstr>Presentazione standard di PowerPoint</vt:lpstr>
      <vt:lpstr>Coding in R</vt:lpstr>
      <vt:lpstr>What RStudio IDE offers </vt:lpstr>
      <vt:lpstr>Cosa faremo?</vt:lpstr>
      <vt:lpstr>WordCloud</vt:lpstr>
      <vt:lpstr>Network di termini</vt:lpstr>
      <vt:lpstr>Preparazione del testo</vt:lpstr>
      <vt:lpstr>WordCloud</vt:lpstr>
      <vt:lpstr>Network dei temini</vt:lpstr>
      <vt:lpstr>Be ready  for the  journey!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Cambia la tua vita con i dati</dc:title>
  <cp:lastModifiedBy>Utente</cp:lastModifiedBy>
  <cp:revision>30</cp:revision>
  <dcterms:modified xsi:type="dcterms:W3CDTF">2019-03-06T21:22:29Z</dcterms:modified>
</cp:coreProperties>
</file>